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0D2E9-299D-7686-A31F-8890D4437D1A}" v="2" dt="2023-04-05T09:13:45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45550-2D43-4E84-8D7F-9F404AB15DF3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A679C-A0A2-4BA1-8C3B-3B699C1EA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04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benfits</a:t>
            </a:r>
            <a:r>
              <a:rPr lang="en-GB" dirty="0"/>
              <a:t> of bilingualism extend way beyond the realms of language acquisition and language learning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679C-A0A2-4BA1-8C3B-3B699C1EA3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14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am what I speak</a:t>
            </a:r>
          </a:p>
          <a:p>
            <a:endParaRPr lang="en-GB" dirty="0"/>
          </a:p>
          <a:p>
            <a:r>
              <a:rPr lang="en-GB" dirty="0"/>
              <a:t>Can you be Japanese and not</a:t>
            </a:r>
            <a:r>
              <a:rPr lang="en-GB" baseline="0" dirty="0"/>
              <a:t> speak Japanese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679C-A0A2-4BA1-8C3B-3B699C1EA3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2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bilingual children understand sounds, words  and sentences better and earlier than monolingual children</a:t>
            </a:r>
          </a:p>
          <a:p>
            <a:pPr lvl="0" fontAlgn="base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bilingual child has 2 linguistic systems in the same brain – it throws the child spontaneous attention on how language works</a:t>
            </a:r>
          </a:p>
          <a:p>
            <a:pPr lvl="0" fontAlgn="base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bilingual child understands how language works better than a monolingual child</a:t>
            </a:r>
          </a:p>
          <a:p>
            <a:pPr lvl="0" fontAlgn="base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bilingual children tend to be better language learners – they find learning other languages easier</a:t>
            </a:r>
          </a:p>
          <a:p>
            <a:pPr lvl="0" fontAlgn="base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more aware of language facilitates learning to read. Bilingual children have better implicit understanding of sounds, they understand that there are correspondences between particular letters and sounds.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679C-A0A2-4BA1-8C3B-3B699C1EA3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89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Best brain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679C-A0A2-4BA1-8C3B-3B699C1EA3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88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7416824" cy="12241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U logo pink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1137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C6E5-764D-4C12-995E-3EF3752DC8A4}" type="datetimeFigureOut">
              <a:rPr lang="en-GB" smtClean="0"/>
              <a:pPr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75E61-AB60-42F3-80B0-4D2521A5606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U logo pink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360" y="188640"/>
            <a:ext cx="111137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Benefits of bilingualism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Foufou</a:t>
            </a:r>
            <a:r>
              <a:rPr lang="en-GB" dirty="0"/>
              <a:t> Savitzky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57018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Benefits of early childhood bilingualism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/>
              <a:t>Personal  </a:t>
            </a:r>
          </a:p>
          <a:p>
            <a:r>
              <a:rPr lang="en-GB" dirty="0"/>
              <a:t>Social </a:t>
            </a:r>
          </a:p>
          <a:p>
            <a:r>
              <a:rPr lang="en-GB" dirty="0"/>
              <a:t>Academic</a:t>
            </a:r>
          </a:p>
          <a:p>
            <a:r>
              <a:rPr lang="en-GB" dirty="0"/>
              <a:t>Employment and economic </a:t>
            </a:r>
          </a:p>
          <a:p>
            <a:r>
              <a:rPr lang="en-GB" dirty="0"/>
              <a:t>Health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71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and social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Family and community relationships, identity and belonging</a:t>
            </a:r>
          </a:p>
          <a:p>
            <a:r>
              <a:rPr lang="en-GB" dirty="0"/>
              <a:t>Cultural and have greater understanding of other cultures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Bilingual people generally:</a:t>
            </a:r>
          </a:p>
          <a:p>
            <a:r>
              <a:rPr lang="en-GB" dirty="0"/>
              <a:t>have greater empathy</a:t>
            </a:r>
          </a:p>
          <a:p>
            <a:r>
              <a:rPr lang="en-GB" dirty="0"/>
              <a:t>create stronger friendships and make friends more easily</a:t>
            </a:r>
          </a:p>
          <a:p>
            <a:r>
              <a:rPr lang="en-GB" dirty="0"/>
              <a:t>develop better self-control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37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Academic benefits of bilingualism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Bilingual brains develop better cognitive functions, working memory and ability to switch between different tasks.</a:t>
            </a:r>
          </a:p>
          <a:p>
            <a:pPr marL="0" indent="0">
              <a:buNone/>
            </a:pPr>
            <a:r>
              <a:rPr lang="en-GB" dirty="0"/>
              <a:t>Generally bilinguals:</a:t>
            </a:r>
          </a:p>
          <a:p>
            <a:r>
              <a:rPr lang="en-GB" dirty="0"/>
              <a:t>Are better at learning languages</a:t>
            </a:r>
          </a:p>
          <a:p>
            <a:r>
              <a:rPr lang="en-GB" dirty="0"/>
              <a:t>Are better at creative thinking</a:t>
            </a:r>
          </a:p>
          <a:p>
            <a:r>
              <a:rPr lang="en-GB" dirty="0"/>
              <a:t>Understand how language works</a:t>
            </a:r>
          </a:p>
          <a:p>
            <a:r>
              <a:rPr lang="en-GB" dirty="0"/>
              <a:t>Are better at maths</a:t>
            </a:r>
          </a:p>
        </p:txBody>
      </p:sp>
    </p:spTree>
    <p:extLst>
      <p:ext uri="{BB962C8B-B14F-4D97-AF65-F5344CB8AC3E}">
        <p14:creationId xmlns:p14="http://schemas.microsoft.com/office/powerpoint/2010/main" val="16231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Academic benefits of bilingualism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Generally bilinguals:</a:t>
            </a:r>
          </a:p>
          <a:p>
            <a:r>
              <a:rPr lang="en-GB" dirty="0"/>
              <a:t>Do better in English language tests</a:t>
            </a:r>
          </a:p>
          <a:p>
            <a:r>
              <a:rPr lang="en-GB" dirty="0"/>
              <a:t>Are better at making decisions</a:t>
            </a:r>
          </a:p>
          <a:p>
            <a:r>
              <a:rPr lang="en-GB" dirty="0"/>
              <a:t>Are more precocious readers</a:t>
            </a:r>
          </a:p>
          <a:p>
            <a:r>
              <a:rPr lang="en-GB" dirty="0"/>
              <a:t>Are better at focussing attention</a:t>
            </a:r>
          </a:p>
          <a:p>
            <a:r>
              <a:rPr lang="en-GB" dirty="0"/>
              <a:t>Do better in verbal and non-verbal tests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7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Employment and economic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Greater job opportunities</a:t>
            </a:r>
          </a:p>
          <a:p>
            <a:r>
              <a:rPr lang="en-GB" dirty="0"/>
              <a:t>More able to participate with the global community</a:t>
            </a:r>
          </a:p>
          <a:p>
            <a:r>
              <a:rPr lang="en-GB" dirty="0"/>
              <a:t>Get information from more places</a:t>
            </a:r>
          </a:p>
          <a:p>
            <a:r>
              <a:rPr lang="en-GB" dirty="0"/>
              <a:t>New research has estimated that bilingual people can benefit financially by $128,000 over 40 years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28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/>
              <a:t>Early childhood bilingualism significantly delays the onset of dementia symptoms and slows cognitive aging</a:t>
            </a:r>
          </a:p>
          <a:p>
            <a:r>
              <a:rPr lang="en-GB" dirty="0"/>
              <a:t>Bilingualism has also been shown to offer protection after brain injury</a:t>
            </a:r>
          </a:p>
        </p:txBody>
      </p:sp>
    </p:spTree>
    <p:extLst>
      <p:ext uri="{BB962C8B-B14F-4D97-AF65-F5344CB8AC3E}">
        <p14:creationId xmlns:p14="http://schemas.microsoft.com/office/powerpoint/2010/main" val="10903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Concerns some parents 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language is not a ‘proper’ language</a:t>
            </a:r>
          </a:p>
          <a:p>
            <a:r>
              <a:rPr lang="en-GB" dirty="0"/>
              <a:t>My child has been at school in England for 3 months and the teacher says he does not speak English with other children</a:t>
            </a:r>
          </a:p>
          <a:p>
            <a:r>
              <a:rPr lang="en-GB" dirty="0"/>
              <a:t>My husband and I speak different languages. What should we speak to our children?</a:t>
            </a:r>
          </a:p>
          <a:p>
            <a:r>
              <a:rPr lang="en-GB" dirty="0"/>
              <a:t>My child replies to me in English when I speak to her in my language</a:t>
            </a:r>
          </a:p>
        </p:txBody>
      </p:sp>
    </p:spTree>
    <p:extLst>
      <p:ext uri="{BB962C8B-B14F-4D97-AF65-F5344CB8AC3E}">
        <p14:creationId xmlns:p14="http://schemas.microsoft.com/office/powerpoint/2010/main" val="418544987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e8f4c0-0096-42ea-a04e-ee33f7439994">
      <Terms xmlns="http://schemas.microsoft.com/office/infopath/2007/PartnerControls"/>
    </lcf76f155ced4ddcb4097134ff3c332f>
    <TaxCatchAll xmlns="98eef146-7867-42d6-b37c-3f2d090720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734C8352CA2844AEA021B445F0EECF" ma:contentTypeVersion="16" ma:contentTypeDescription="Create a new document." ma:contentTypeScope="" ma:versionID="e23fb28255372022622e2a40bbc690d8">
  <xsd:schema xmlns:xsd="http://www.w3.org/2001/XMLSchema" xmlns:xs="http://www.w3.org/2001/XMLSchema" xmlns:p="http://schemas.microsoft.com/office/2006/metadata/properties" xmlns:ns2="2ae8f4c0-0096-42ea-a04e-ee33f7439994" xmlns:ns3="98eef146-7867-42d6-b37c-3f2d090720cc" targetNamespace="http://schemas.microsoft.com/office/2006/metadata/properties" ma:root="true" ma:fieldsID="3ee3f3b2bd8b20caab240206b0351233" ns2:_="" ns3:_="">
    <xsd:import namespace="2ae8f4c0-0096-42ea-a04e-ee33f7439994"/>
    <xsd:import namespace="98eef146-7867-42d6-b37c-3f2d090720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f4c0-0096-42ea-a04e-ee33f74399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174c4e8-bfc7-4c3a-9cd5-7ceb92c658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ef146-7867-42d6-b37c-3f2d090720c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cda53a2-a945-4b58-a60c-dab774daa2af}" ma:internalName="TaxCatchAll" ma:showField="CatchAllData" ma:web="98eef146-7867-42d6-b37c-3f2d090720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7EA477-EFA2-40A4-972B-DCD8F3B856B9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8eef146-7867-42d6-b37c-3f2d090720cc"/>
    <ds:schemaRef ds:uri="2ae8f4c0-0096-42ea-a04e-ee33f7439994"/>
  </ds:schemaRefs>
</ds:datastoreItem>
</file>

<file path=customXml/itemProps2.xml><?xml version="1.0" encoding="utf-8"?>
<ds:datastoreItem xmlns:ds="http://schemas.openxmlformats.org/officeDocument/2006/customXml" ds:itemID="{5261D6B3-65C3-40F7-BA70-AD271E0AF9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f4c0-0096-42ea-a04e-ee33f7439994"/>
    <ds:schemaRef ds:uri="98eef146-7867-42d6-b37c-3f2d090720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0B2B38-DD07-4560-9D03-CC771D129C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216</TotalTime>
  <Words>392</Words>
  <Application>Microsoft Office PowerPoint</Application>
  <PresentationFormat>On-screen Show (4:3)</PresentationFormat>
  <Paragraphs>58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Presentation</vt:lpstr>
      <vt:lpstr>Benefits of bilingualism</vt:lpstr>
      <vt:lpstr> Benefits of early childhood bilingualism </vt:lpstr>
      <vt:lpstr>Personal and social benefits</vt:lpstr>
      <vt:lpstr>Academic benefits of bilingualism</vt:lpstr>
      <vt:lpstr>Academic benefits of bilingualism</vt:lpstr>
      <vt:lpstr>Employment and economic benefits</vt:lpstr>
      <vt:lpstr>Health benefits</vt:lpstr>
      <vt:lpstr>Concerns some parents have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FouFou</dc:creator>
  <cp:lastModifiedBy>Gurpreet Keila</cp:lastModifiedBy>
  <cp:revision>20</cp:revision>
  <dcterms:created xsi:type="dcterms:W3CDTF">2013-01-04T10:21:49Z</dcterms:created>
  <dcterms:modified xsi:type="dcterms:W3CDTF">2023-04-05T09:21:08Z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0x01010021734C8352CA2844AEA021B445F0EECF</vt:lpwstr>
  </property>
</Properties>
</file>